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79" r:id="rId2"/>
    <p:sldId id="292" r:id="rId3"/>
    <p:sldId id="267" r:id="rId4"/>
    <p:sldId id="283" r:id="rId5"/>
    <p:sldId id="281" r:id="rId6"/>
    <p:sldId id="261" r:id="rId7"/>
    <p:sldId id="270" r:id="rId8"/>
    <p:sldId id="262" r:id="rId9"/>
    <p:sldId id="284" r:id="rId10"/>
    <p:sldId id="278" r:id="rId11"/>
    <p:sldId id="263" r:id="rId12"/>
    <p:sldId id="277" r:id="rId13"/>
    <p:sldId id="265" r:id="rId14"/>
    <p:sldId id="290" r:id="rId15"/>
    <p:sldId id="287" r:id="rId16"/>
    <p:sldId id="275" r:id="rId17"/>
    <p:sldId id="280" r:id="rId18"/>
    <p:sldId id="289" r:id="rId19"/>
    <p:sldId id="286" r:id="rId20"/>
    <p:sldId id="260" r:id="rId21"/>
    <p:sldId id="26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4" autoAdjust="0"/>
    <p:restoredTop sz="78366" autoAdjust="0"/>
  </p:normalViewPr>
  <p:slideViewPr>
    <p:cSldViewPr snapToGrid="0">
      <p:cViewPr varScale="1">
        <p:scale>
          <a:sx n="91" d="100"/>
          <a:sy n="91" d="100"/>
        </p:scale>
        <p:origin x="13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gif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95DEC-AA6F-442B-915E-8DD6A1940910}" type="datetimeFigureOut">
              <a:rPr lang="en-AU" smtClean="0"/>
              <a:t>24/04/2017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20745-CF59-4085-85AB-700AD891617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9982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20745-CF59-4085-85AB-700AD8916171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54215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20745-CF59-4085-85AB-700AD8916171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49888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20745-CF59-4085-85AB-700AD8916171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880801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 smtClean="0"/>
              <a:t>Photosystem abundance tracks total protein abundance less tightly than Calvin cycle abundance does. Leaves</a:t>
            </a:r>
            <a:r>
              <a:rPr lang="en-AU" baseline="0" dirty="0" smtClean="0"/>
              <a:t> have more scope to alter proportional investment in photosystem proteins than Calvin cycle proteins.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baseline="0" dirty="0" smtClean="0"/>
              <a:t>Optimisation of carboxylation capacity more likely to be achieved by altering total leaf protein. One way to do this is by changing leaf mass per area</a:t>
            </a:r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20745-CF59-4085-85AB-700AD8916171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471084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Leaves don’t produce more photosystem proteins as they become thicker, but they do produce more Calvin</a:t>
            </a:r>
            <a:r>
              <a:rPr lang="en-AU" baseline="0" dirty="0" smtClean="0"/>
              <a:t> cycle proteins (and pretty much every other category of protein). Suggests that carboxylation capacity is added by leaf thickening but there is no effect on light capture.</a:t>
            </a:r>
          </a:p>
          <a:p>
            <a:endParaRPr lang="en-AU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20745-CF59-4085-85AB-700AD8916171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54215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20745-CF59-4085-85AB-700AD8916171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8273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20745-CF59-4085-85AB-700AD8916171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34079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20745-CF59-4085-85AB-700AD8916171}" type="slidenum">
              <a:rPr lang="en-AU" smtClean="0"/>
              <a:t>17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05031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20745-CF59-4085-85AB-700AD8916171}" type="slidenum">
              <a:rPr lang="en-AU" smtClean="0"/>
              <a:t>19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2055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 smtClean="0"/>
              <a:t>Around 60%</a:t>
            </a:r>
            <a:r>
              <a:rPr lang="en-AU" baseline="0" dirty="0" smtClean="0"/>
              <a:t> of the protein in our </a:t>
            </a:r>
            <a:r>
              <a:rPr lang="en-AU" baseline="0" dirty="0" err="1" smtClean="0"/>
              <a:t>euc</a:t>
            </a:r>
            <a:r>
              <a:rPr lang="en-AU" baseline="0" dirty="0" smtClean="0"/>
              <a:t> leaves was accounted for by photosynthesis proteins. </a:t>
            </a:r>
            <a:endParaRPr lang="en-AU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 smtClean="0"/>
              <a:t>The mean abundances of the different functional</a:t>
            </a:r>
            <a:r>
              <a:rPr lang="en-AU" baseline="0" dirty="0" smtClean="0"/>
              <a:t> categories</a:t>
            </a:r>
            <a:r>
              <a:rPr lang="en-AU" dirty="0" smtClean="0"/>
              <a:t> shift around – as different samples have different proportions of protein within a</a:t>
            </a:r>
            <a:r>
              <a:rPr lang="en-AU" baseline="0" dirty="0" smtClean="0"/>
              <a:t> given functional category at a given rank.</a:t>
            </a:r>
            <a:endParaRPr lang="en-AU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 smtClean="0"/>
              <a:t>There are some gaps in the data here because of the cumulative summing code I used – it finds the average proportion of total protein for a given rank, and if there aren’t any proteins from that rank for a particular functional category then there’s a gap. Or</a:t>
            </a:r>
            <a:r>
              <a:rPr lang="en-AU" baseline="0" dirty="0" smtClean="0"/>
              <a:t> just</a:t>
            </a:r>
            <a:r>
              <a:rPr lang="en-AU" dirty="0" smtClean="0"/>
              <a:t> a point if there was just one sample with a protein at that rank.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 smtClean="0"/>
              <a:t>The categories that have super abundant proteins – that would be Rubisco</a:t>
            </a:r>
            <a:r>
              <a:rPr lang="en-AU" baseline="0" dirty="0" smtClean="0"/>
              <a:t> in the Calvin cycle and ATP synthase – start off being the most abundant but are gradually replaced as we increase the number of proteins. </a:t>
            </a:r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20745-CF59-4085-85AB-700AD8916171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77054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 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20745-CF59-4085-85AB-700AD8916171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14879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20745-CF59-4085-85AB-700AD8916171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26032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20745-CF59-4085-85AB-700AD8916171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44274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20745-CF59-4085-85AB-700AD8916171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2291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Disentangling </a:t>
            </a:r>
            <a:r>
              <a:rPr lang="en-AU" dirty="0" err="1" smtClean="0"/>
              <a:t>precip</a:t>
            </a:r>
            <a:r>
              <a:rPr lang="en-AU" dirty="0" smtClean="0"/>
              <a:t> effect</a:t>
            </a:r>
            <a:r>
              <a:rPr lang="en-AU" baseline="0" dirty="0" smtClean="0"/>
              <a:t> – if you look at </a:t>
            </a:r>
            <a:r>
              <a:rPr lang="en-AU" baseline="0" dirty="0" err="1" smtClean="0"/>
              <a:t>precip</a:t>
            </a:r>
            <a:r>
              <a:rPr lang="en-AU" baseline="0" dirty="0" smtClean="0"/>
              <a:t> over just the last year, there’s a much weaker correlation. Could mean that we’re really interested in time averaged effect on vegetation structure and light </a:t>
            </a:r>
            <a:r>
              <a:rPr lang="en-AU" baseline="0" dirty="0" err="1" smtClean="0"/>
              <a:t>evnrio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20745-CF59-4085-85AB-700AD8916171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601283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Disentangling </a:t>
            </a:r>
            <a:r>
              <a:rPr lang="en-AU" dirty="0" err="1" smtClean="0"/>
              <a:t>precip</a:t>
            </a:r>
            <a:r>
              <a:rPr lang="en-AU" dirty="0" smtClean="0"/>
              <a:t> effect</a:t>
            </a:r>
            <a:r>
              <a:rPr lang="en-AU" baseline="0" dirty="0" smtClean="0"/>
              <a:t> – if you look at </a:t>
            </a:r>
            <a:r>
              <a:rPr lang="en-AU" baseline="0" dirty="0" err="1" smtClean="0"/>
              <a:t>precip</a:t>
            </a:r>
            <a:r>
              <a:rPr lang="en-AU" baseline="0" dirty="0" smtClean="0"/>
              <a:t> over just the last year, there’s a much weaker correlation. Could mean that we’re really interested in time averaged effect on vegetation structure and light </a:t>
            </a:r>
            <a:r>
              <a:rPr lang="en-AU" baseline="0" dirty="0" err="1" smtClean="0"/>
              <a:t>evnrio</a:t>
            </a:r>
            <a:endParaRPr lang="en-AU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20745-CF59-4085-85AB-700AD8916171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0139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20745-CF59-4085-85AB-700AD8916171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4862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6EA5E-5C9C-4DF9-A116-626E51481C23}" type="datetimeFigureOut">
              <a:rPr lang="en-AU" smtClean="0"/>
              <a:t>24/04/2017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35934-07A1-43CC-9975-ACD5030B31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49537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6EA5E-5C9C-4DF9-A116-626E51481C23}" type="datetimeFigureOut">
              <a:rPr lang="en-AU" smtClean="0"/>
              <a:t>24/04/2017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35934-07A1-43CC-9975-ACD5030B31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3325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6EA5E-5C9C-4DF9-A116-626E51481C23}" type="datetimeFigureOut">
              <a:rPr lang="en-AU" smtClean="0"/>
              <a:t>24/04/2017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35934-07A1-43CC-9975-ACD5030B31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028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6EA5E-5C9C-4DF9-A116-626E51481C23}" type="datetimeFigureOut">
              <a:rPr lang="en-AU" smtClean="0"/>
              <a:t>24/04/2017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35934-07A1-43CC-9975-ACD5030B31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2647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6EA5E-5C9C-4DF9-A116-626E51481C23}" type="datetimeFigureOut">
              <a:rPr lang="en-AU" smtClean="0"/>
              <a:t>24/04/2017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35934-07A1-43CC-9975-ACD5030B31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4389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6EA5E-5C9C-4DF9-A116-626E51481C23}" type="datetimeFigureOut">
              <a:rPr lang="en-AU" smtClean="0"/>
              <a:t>24/04/2017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35934-07A1-43CC-9975-ACD5030B31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9612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6EA5E-5C9C-4DF9-A116-626E51481C23}" type="datetimeFigureOut">
              <a:rPr lang="en-AU" smtClean="0"/>
              <a:t>24/04/2017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35934-07A1-43CC-9975-ACD5030B31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1836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6EA5E-5C9C-4DF9-A116-626E51481C23}" type="datetimeFigureOut">
              <a:rPr lang="en-AU" smtClean="0"/>
              <a:t>24/04/2017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35934-07A1-43CC-9975-ACD5030B31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70337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6EA5E-5C9C-4DF9-A116-626E51481C23}" type="datetimeFigureOut">
              <a:rPr lang="en-AU" smtClean="0"/>
              <a:t>24/04/2017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35934-07A1-43CC-9975-ACD5030B31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3689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6EA5E-5C9C-4DF9-A116-626E51481C23}" type="datetimeFigureOut">
              <a:rPr lang="en-AU" smtClean="0"/>
              <a:t>24/04/2017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35934-07A1-43CC-9975-ACD5030B31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7584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6EA5E-5C9C-4DF9-A116-626E51481C23}" type="datetimeFigureOut">
              <a:rPr lang="en-AU" smtClean="0"/>
              <a:t>24/04/2017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35934-07A1-43CC-9975-ACD5030B31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56795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6EA5E-5C9C-4DF9-A116-626E51481C23}" type="datetimeFigureOut">
              <a:rPr lang="en-AU" smtClean="0"/>
              <a:t>24/04/2017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235934-07A1-43CC-9975-ACD5030B31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9401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gif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7" Type="http://schemas.openxmlformats.org/officeDocument/2006/relationships/image" Target="../media/image24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tiff"/><Relationship Id="rId5" Type="http://schemas.openxmlformats.org/officeDocument/2006/relationships/image" Target="../media/image22.tiff"/><Relationship Id="rId4" Type="http://schemas.openxmlformats.org/officeDocument/2006/relationships/image" Target="../media/image21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gif"/><Relationship Id="rId4" Type="http://schemas.openxmlformats.org/officeDocument/2006/relationships/image" Target="../media/image2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gif"/><Relationship Id="rId4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gif"/><Relationship Id="rId4" Type="http://schemas.openxmlformats.org/officeDocument/2006/relationships/image" Target="../media/image14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1030" y="531910"/>
            <a:ext cx="7421950" cy="4174847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0521" y="1797494"/>
            <a:ext cx="5669075" cy="318885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276" y="3978557"/>
            <a:ext cx="5669075" cy="318885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7268487" cy="40885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8858" y="132351"/>
            <a:ext cx="7421950" cy="4174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2233" y="3668110"/>
            <a:ext cx="5669075" cy="318885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1994" y="1049683"/>
            <a:ext cx="8061434" cy="453455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4800" y="2627207"/>
            <a:ext cx="8061434" cy="453455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2852" y="706574"/>
            <a:ext cx="8061434" cy="453455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5940" y="2306918"/>
            <a:ext cx="8061434" cy="453455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693" y="1460886"/>
            <a:ext cx="7268487" cy="408852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3171" y="975004"/>
            <a:ext cx="7268487" cy="408852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" y="2779607"/>
            <a:ext cx="8061434" cy="453455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9920" y="252319"/>
            <a:ext cx="7421950" cy="417484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633" y="3820510"/>
            <a:ext cx="5669075" cy="318885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7033" y="3972910"/>
            <a:ext cx="5669075" cy="318885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9433" y="4125310"/>
            <a:ext cx="5669075" cy="318885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255" y="2180279"/>
            <a:ext cx="7268487" cy="408852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6064" y="152401"/>
            <a:ext cx="7421950" cy="417484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3344" y="1314019"/>
            <a:ext cx="8061434" cy="4534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754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02" y="2207562"/>
            <a:ext cx="3776490" cy="254791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7860" y="2207562"/>
            <a:ext cx="3776490" cy="254791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3236" y="2207562"/>
            <a:ext cx="3776490" cy="254791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8200" y="3591613"/>
            <a:ext cx="2027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p = 0.19</a:t>
            </a:r>
            <a:endParaRPr lang="en-AU" dirty="0"/>
          </a:p>
        </p:txBody>
      </p:sp>
      <p:sp>
        <p:nvSpPr>
          <p:cNvPr id="8" name="TextBox 7"/>
          <p:cNvSpPr txBox="1"/>
          <p:nvPr/>
        </p:nvSpPr>
        <p:spPr>
          <a:xfrm>
            <a:off x="8550897" y="3591613"/>
            <a:ext cx="2027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p = 0.07</a:t>
            </a:r>
            <a:endParaRPr lang="en-AU" dirty="0"/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1513490" y="294130"/>
            <a:ext cx="9616965" cy="1325563"/>
          </a:xfrm>
        </p:spPr>
        <p:txBody>
          <a:bodyPr>
            <a:normAutofit/>
          </a:bodyPr>
          <a:lstStyle/>
          <a:p>
            <a:r>
              <a:rPr lang="en-AU" sz="3200" dirty="0" smtClean="0"/>
              <a:t>Trends in proportional abundance of Calvin cycle proteins</a:t>
            </a:r>
            <a:endParaRPr lang="en-AU" sz="3200" dirty="0"/>
          </a:p>
        </p:txBody>
      </p:sp>
      <p:sp>
        <p:nvSpPr>
          <p:cNvPr id="21" name="TextBox 20"/>
          <p:cNvSpPr txBox="1"/>
          <p:nvPr/>
        </p:nvSpPr>
        <p:spPr>
          <a:xfrm>
            <a:off x="4563086" y="3591613"/>
            <a:ext cx="3256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p =0.02, R</a:t>
            </a:r>
            <a:r>
              <a:rPr lang="en-AU" baseline="30000" dirty="0" smtClean="0"/>
              <a:t>2</a:t>
            </a:r>
            <a:r>
              <a:rPr lang="en-AU" dirty="0" smtClean="0"/>
              <a:t> = 0.16, 8 % increase</a:t>
            </a:r>
            <a:endParaRPr lang="en-AU" dirty="0"/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7212113"/>
              </p:ext>
            </p:extLst>
          </p:nvPr>
        </p:nvGraphicFramePr>
        <p:xfrm>
          <a:off x="953814" y="5532524"/>
          <a:ext cx="10415751" cy="7330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9487"/>
                <a:gridCol w="1443521"/>
                <a:gridCol w="1455965"/>
                <a:gridCol w="1368856"/>
                <a:gridCol w="1443521"/>
                <a:gridCol w="1804401"/>
              </a:tblGrid>
              <a:tr h="36227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Min.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Max.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Mean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Std.</a:t>
                      </a:r>
                      <a:r>
                        <a:rPr lang="en-AU" baseline="0" dirty="0" smtClean="0"/>
                        <a:t> dev.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Magnitude</a:t>
                      </a:r>
                      <a:endParaRPr lang="en-AU" dirty="0"/>
                    </a:p>
                  </a:txBody>
                  <a:tcPr/>
                </a:tc>
              </a:tr>
              <a:tr h="367302">
                <a:tc>
                  <a:txBody>
                    <a:bodyPr/>
                    <a:lstStyle/>
                    <a:p>
                      <a:r>
                        <a:rPr lang="en-AU" dirty="0" smtClean="0"/>
                        <a:t>Calvin</a:t>
                      </a:r>
                      <a:r>
                        <a:rPr lang="en-AU" baseline="0" dirty="0" smtClean="0"/>
                        <a:t> cycle </a:t>
                      </a:r>
                      <a:r>
                        <a:rPr lang="en-AU" dirty="0" smtClean="0"/>
                        <a:t>(proportion)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0.29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0.38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0.339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0.023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1.3-fold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6827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02" y="2207562"/>
            <a:ext cx="3776490" cy="254791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7860" y="2207562"/>
            <a:ext cx="3776490" cy="254791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3236" y="2207562"/>
            <a:ext cx="3776490" cy="254791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8200" y="3591613"/>
            <a:ext cx="2027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p = 0.19</a:t>
            </a:r>
            <a:endParaRPr lang="en-AU" dirty="0"/>
          </a:p>
        </p:txBody>
      </p:sp>
      <p:sp>
        <p:nvSpPr>
          <p:cNvPr id="8" name="TextBox 7"/>
          <p:cNvSpPr txBox="1"/>
          <p:nvPr/>
        </p:nvSpPr>
        <p:spPr>
          <a:xfrm>
            <a:off x="8550897" y="3591613"/>
            <a:ext cx="2027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p = 0.07</a:t>
            </a:r>
            <a:endParaRPr lang="en-AU" dirty="0"/>
          </a:p>
        </p:txBody>
      </p:sp>
      <p:sp>
        <p:nvSpPr>
          <p:cNvPr id="10" name="Rectangle 9"/>
          <p:cNvSpPr/>
          <p:nvPr/>
        </p:nvSpPr>
        <p:spPr>
          <a:xfrm>
            <a:off x="4131557" y="1982878"/>
            <a:ext cx="3965376" cy="2904432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960" y="3591612"/>
            <a:ext cx="659294" cy="75324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122966" y="1982878"/>
            <a:ext cx="3965376" cy="29044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Rectangle 15"/>
          <p:cNvSpPr/>
          <p:nvPr/>
        </p:nvSpPr>
        <p:spPr>
          <a:xfrm>
            <a:off x="8141129" y="1982878"/>
            <a:ext cx="3965376" cy="29044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953814" y="294130"/>
            <a:ext cx="10176641" cy="1325563"/>
          </a:xfrm>
        </p:spPr>
        <p:txBody>
          <a:bodyPr>
            <a:normAutofit/>
          </a:bodyPr>
          <a:lstStyle/>
          <a:p>
            <a:r>
              <a:rPr lang="en-AU" sz="3200" dirty="0" smtClean="0"/>
              <a:t>Environmental trends in abundance of Calvin </a:t>
            </a:r>
            <a:r>
              <a:rPr lang="en-AU" sz="3600" dirty="0" smtClean="0"/>
              <a:t>cycle</a:t>
            </a:r>
            <a:r>
              <a:rPr lang="en-AU" sz="3200" dirty="0" smtClean="0"/>
              <a:t> proteins</a:t>
            </a:r>
            <a:endParaRPr lang="en-AU" sz="3200" dirty="0"/>
          </a:p>
        </p:txBody>
      </p:sp>
      <p:sp>
        <p:nvSpPr>
          <p:cNvPr id="21" name="TextBox 20"/>
          <p:cNvSpPr txBox="1"/>
          <p:nvPr/>
        </p:nvSpPr>
        <p:spPr>
          <a:xfrm>
            <a:off x="4563086" y="3591613"/>
            <a:ext cx="3256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 smtClean="0"/>
              <a:t>p =0.02, R</a:t>
            </a:r>
            <a:r>
              <a:rPr lang="en-AU" b="1" baseline="30000" dirty="0" smtClean="0"/>
              <a:t>2</a:t>
            </a:r>
            <a:r>
              <a:rPr lang="en-AU" b="1" dirty="0" smtClean="0"/>
              <a:t> = 0.16, 8 % increase</a:t>
            </a:r>
            <a:endParaRPr lang="en-AU" b="1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2933655"/>
              </p:ext>
            </p:extLst>
          </p:nvPr>
        </p:nvGraphicFramePr>
        <p:xfrm>
          <a:off x="953814" y="5532524"/>
          <a:ext cx="10415751" cy="7330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9487"/>
                <a:gridCol w="1443521"/>
                <a:gridCol w="1455965"/>
                <a:gridCol w="1368856"/>
                <a:gridCol w="1443521"/>
                <a:gridCol w="1804401"/>
              </a:tblGrid>
              <a:tr h="36227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Min.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Max.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Mean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Std.</a:t>
                      </a:r>
                      <a:r>
                        <a:rPr lang="en-AU" baseline="0" dirty="0" smtClean="0"/>
                        <a:t> dev.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Magnitude</a:t>
                      </a:r>
                      <a:endParaRPr lang="en-AU" dirty="0"/>
                    </a:p>
                  </a:txBody>
                  <a:tcPr/>
                </a:tc>
              </a:tr>
              <a:tr h="367302">
                <a:tc>
                  <a:txBody>
                    <a:bodyPr/>
                    <a:lstStyle/>
                    <a:p>
                      <a:r>
                        <a:rPr lang="en-AU" dirty="0" smtClean="0"/>
                        <a:t>Calvin</a:t>
                      </a:r>
                      <a:r>
                        <a:rPr lang="en-AU" baseline="0" dirty="0" smtClean="0"/>
                        <a:t> cycle </a:t>
                      </a:r>
                      <a:r>
                        <a:rPr lang="en-AU" dirty="0" smtClean="0"/>
                        <a:t>(proportion)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0.29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0.38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0.339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0.023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1.3-fold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5447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847" y="927976"/>
            <a:ext cx="4921272" cy="454271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64" y="927976"/>
            <a:ext cx="4921272" cy="45427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09450" y="4417857"/>
            <a:ext cx="110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r</a:t>
            </a:r>
            <a:r>
              <a:rPr lang="en-AU" dirty="0" smtClean="0"/>
              <a:t> = </a:t>
            </a:r>
            <a:r>
              <a:rPr lang="en-AU" dirty="0" smtClean="0"/>
              <a:t>0.82</a:t>
            </a:r>
            <a:endParaRPr lang="en-AU" dirty="0"/>
          </a:p>
        </p:txBody>
      </p:sp>
      <p:sp>
        <p:nvSpPr>
          <p:cNvPr id="6" name="TextBox 5"/>
          <p:cNvSpPr txBox="1"/>
          <p:nvPr/>
        </p:nvSpPr>
        <p:spPr>
          <a:xfrm>
            <a:off x="9758658" y="4417857"/>
            <a:ext cx="1208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r</a:t>
            </a:r>
            <a:r>
              <a:rPr lang="en-AU" dirty="0" smtClean="0"/>
              <a:t> = </a:t>
            </a:r>
            <a:r>
              <a:rPr lang="en-AU" dirty="0" smtClean="0"/>
              <a:t>0.95</a:t>
            </a:r>
            <a:endParaRPr lang="en-AU" dirty="0"/>
          </a:p>
        </p:txBody>
      </p:sp>
      <p:sp>
        <p:nvSpPr>
          <p:cNvPr id="7" name="TextBox 6"/>
          <p:cNvSpPr txBox="1"/>
          <p:nvPr/>
        </p:nvSpPr>
        <p:spPr>
          <a:xfrm>
            <a:off x="1109734" y="336862"/>
            <a:ext cx="9988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dirty="0" smtClean="0"/>
              <a:t>Room to move? Variation in proportional allocation</a:t>
            </a:r>
            <a:endParaRPr lang="en-AU" sz="3600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9328988"/>
              </p:ext>
            </p:extLst>
          </p:nvPr>
        </p:nvGraphicFramePr>
        <p:xfrm>
          <a:off x="912264" y="5547340"/>
          <a:ext cx="10415751" cy="1100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9487"/>
                <a:gridCol w="1443521"/>
                <a:gridCol w="1455965"/>
                <a:gridCol w="1368856"/>
                <a:gridCol w="1443521"/>
                <a:gridCol w="1804401"/>
              </a:tblGrid>
              <a:tr h="36227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Min.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Max.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Mean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Std.</a:t>
                      </a:r>
                      <a:r>
                        <a:rPr lang="en-AU" baseline="0" dirty="0" smtClean="0"/>
                        <a:t> dev.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Magnitude</a:t>
                      </a:r>
                      <a:endParaRPr lang="en-AU" dirty="0"/>
                    </a:p>
                  </a:txBody>
                  <a:tcPr/>
                </a:tc>
              </a:tr>
              <a:tr h="367302">
                <a:tc>
                  <a:txBody>
                    <a:bodyPr/>
                    <a:lstStyle/>
                    <a:p>
                      <a:r>
                        <a:rPr lang="en-AU" dirty="0" smtClean="0"/>
                        <a:t>Photosystems (proportion)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0.09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0.23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0.16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0.03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2.5-fold</a:t>
                      </a:r>
                      <a:endParaRPr lang="en-AU" dirty="0"/>
                    </a:p>
                  </a:txBody>
                  <a:tcPr/>
                </a:tc>
              </a:tr>
              <a:tr h="367302">
                <a:tc>
                  <a:txBody>
                    <a:bodyPr/>
                    <a:lstStyle/>
                    <a:p>
                      <a:r>
                        <a:rPr lang="en-AU" dirty="0" smtClean="0"/>
                        <a:t>Calvin</a:t>
                      </a:r>
                      <a:r>
                        <a:rPr lang="en-AU" baseline="0" dirty="0" smtClean="0"/>
                        <a:t> cycle </a:t>
                      </a:r>
                      <a:r>
                        <a:rPr lang="en-AU" dirty="0" smtClean="0"/>
                        <a:t>(proportion)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0.29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0.38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0.339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0.023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1.3-fold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7049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6160" y="971779"/>
            <a:ext cx="3163399" cy="285227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003" y="971779"/>
            <a:ext cx="3163399" cy="285227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949" y="3956891"/>
            <a:ext cx="3163399" cy="28522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4940" y="3956891"/>
            <a:ext cx="3163399" cy="285227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056885" y="6128920"/>
            <a:ext cx="21293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 smtClean="0"/>
              <a:t>p </a:t>
            </a:r>
            <a:r>
              <a:rPr lang="en-AU" sz="1200" dirty="0"/>
              <a:t>= 0.01, R</a:t>
            </a:r>
            <a:r>
              <a:rPr lang="en-AU" sz="1200" baseline="30000" dirty="0"/>
              <a:t>2</a:t>
            </a:r>
            <a:r>
              <a:rPr lang="en-AU" sz="1200" dirty="0"/>
              <a:t> = 0.20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94354" y="6128921"/>
            <a:ext cx="16873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 smtClean="0"/>
              <a:t>p </a:t>
            </a:r>
            <a:r>
              <a:rPr lang="en-AU" sz="1200" dirty="0"/>
              <a:t>= 0.15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718503" y="3046680"/>
            <a:ext cx="16873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 smtClean="0"/>
              <a:t>p = 0.88</a:t>
            </a:r>
            <a:endParaRPr lang="en-AU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9658326" y="3046681"/>
            <a:ext cx="20016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 smtClean="0"/>
              <a:t>p &lt; 0.001, </a:t>
            </a:r>
            <a:r>
              <a:rPr lang="en-AU" sz="1200" dirty="0"/>
              <a:t>R</a:t>
            </a:r>
            <a:r>
              <a:rPr lang="en-AU" sz="1200" baseline="30000" dirty="0"/>
              <a:t>2</a:t>
            </a:r>
            <a:r>
              <a:rPr lang="en-AU" sz="1200" dirty="0"/>
              <a:t> </a:t>
            </a:r>
            <a:r>
              <a:rPr lang="en-AU" sz="1200" dirty="0" smtClean="0"/>
              <a:t>= 0.26 </a:t>
            </a:r>
            <a:endParaRPr lang="en-AU" sz="12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531" y="1918880"/>
            <a:ext cx="3249886" cy="3249886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314944" y="4394345"/>
            <a:ext cx="1482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 smtClean="0"/>
              <a:t>p &lt; 0.001, R</a:t>
            </a:r>
            <a:r>
              <a:rPr lang="en-AU" sz="1200" baseline="30000" dirty="0" smtClean="0"/>
              <a:t>2</a:t>
            </a:r>
            <a:r>
              <a:rPr lang="en-AU" sz="1200" dirty="0" smtClean="0"/>
              <a:t> = 0.31</a:t>
            </a: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1387958" y="126756"/>
            <a:ext cx="10488694" cy="7790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3600" dirty="0" smtClean="0"/>
              <a:t>Influence of leaf anatomy on protein abundance</a:t>
            </a:r>
            <a:endParaRPr lang="en-AU" sz="3600" dirty="0"/>
          </a:p>
        </p:txBody>
      </p:sp>
    </p:spTree>
    <p:extLst>
      <p:ext uri="{BB962C8B-B14F-4D97-AF65-F5344CB8AC3E}">
        <p14:creationId xmlns:p14="http://schemas.microsoft.com/office/powerpoint/2010/main" val="2424751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63" y="2155558"/>
            <a:ext cx="5456142" cy="3372616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686910" y="430765"/>
            <a:ext cx="8818179" cy="1325563"/>
          </a:xfrm>
        </p:spPr>
        <p:txBody>
          <a:bodyPr>
            <a:normAutofit/>
          </a:bodyPr>
          <a:lstStyle/>
          <a:p>
            <a:r>
              <a:rPr lang="en-AU" sz="3600" dirty="0" smtClean="0"/>
              <a:t>Environmental trends in leaf mass per area</a:t>
            </a:r>
            <a:endParaRPr lang="en-AU" sz="36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956" y="2081730"/>
            <a:ext cx="5456142" cy="337261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792606" y="4087497"/>
            <a:ext cx="2308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p = 0.01, R</a:t>
            </a:r>
            <a:r>
              <a:rPr lang="en-AU" baseline="30000" dirty="0" smtClean="0"/>
              <a:t>2</a:t>
            </a:r>
            <a:r>
              <a:rPr lang="en-AU" dirty="0" smtClean="0"/>
              <a:t> = 0.19</a:t>
            </a:r>
            <a:endParaRPr lang="en-AU" dirty="0"/>
          </a:p>
        </p:txBody>
      </p:sp>
      <p:sp>
        <p:nvSpPr>
          <p:cNvPr id="17" name="TextBox 16"/>
          <p:cNvSpPr txBox="1"/>
          <p:nvPr/>
        </p:nvSpPr>
        <p:spPr>
          <a:xfrm>
            <a:off x="9096819" y="4371723"/>
            <a:ext cx="2480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p &lt; 0.001, </a:t>
            </a:r>
            <a:r>
              <a:rPr lang="en-AU" dirty="0"/>
              <a:t>R</a:t>
            </a:r>
            <a:r>
              <a:rPr lang="en-AU" baseline="30000" dirty="0"/>
              <a:t>2</a:t>
            </a:r>
            <a:r>
              <a:rPr lang="en-AU" dirty="0" smtClean="0"/>
              <a:t> = 0.21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986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63" y="2155558"/>
            <a:ext cx="5456142" cy="337261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956" y="2081730"/>
            <a:ext cx="5456142" cy="337261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792606" y="4087497"/>
            <a:ext cx="2308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p = 0.01, R</a:t>
            </a:r>
            <a:r>
              <a:rPr lang="en-AU" baseline="30000" dirty="0" smtClean="0"/>
              <a:t>2</a:t>
            </a:r>
            <a:r>
              <a:rPr lang="en-AU" dirty="0" smtClean="0"/>
              <a:t> = 0.19</a:t>
            </a:r>
            <a:endParaRPr lang="en-AU" dirty="0"/>
          </a:p>
        </p:txBody>
      </p:sp>
      <p:sp>
        <p:nvSpPr>
          <p:cNvPr id="17" name="TextBox 16"/>
          <p:cNvSpPr txBox="1"/>
          <p:nvPr/>
        </p:nvSpPr>
        <p:spPr>
          <a:xfrm>
            <a:off x="9096819" y="4371723"/>
            <a:ext cx="2480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p &lt; 0.001, </a:t>
            </a:r>
            <a:r>
              <a:rPr lang="en-AU" dirty="0"/>
              <a:t>R</a:t>
            </a:r>
            <a:r>
              <a:rPr lang="en-AU" baseline="30000" dirty="0"/>
              <a:t>2</a:t>
            </a:r>
            <a:r>
              <a:rPr lang="en-AU" dirty="0" smtClean="0"/>
              <a:t> = 0.21</a:t>
            </a:r>
            <a:endParaRPr lang="en-AU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5109" y="5612347"/>
            <a:ext cx="1109836" cy="110983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3431" y="5642166"/>
            <a:ext cx="1109836" cy="1109836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292163" y="2052345"/>
            <a:ext cx="5541077" cy="3486608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4" name="Rectangle 23"/>
          <p:cNvSpPr/>
          <p:nvPr/>
        </p:nvSpPr>
        <p:spPr>
          <a:xfrm>
            <a:off x="6141956" y="2051051"/>
            <a:ext cx="5456142" cy="3486608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1686910" y="430765"/>
            <a:ext cx="881817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3600" smtClean="0"/>
              <a:t>Environmental trends in leaf mass per area</a:t>
            </a:r>
            <a:endParaRPr lang="en-AU" sz="3600" dirty="0"/>
          </a:p>
        </p:txBody>
      </p:sp>
    </p:spTree>
    <p:extLst>
      <p:ext uri="{BB962C8B-B14F-4D97-AF65-F5344CB8AC3E}">
        <p14:creationId xmlns:p14="http://schemas.microsoft.com/office/powerpoint/2010/main" val="2389506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3600" dirty="0" smtClean="0"/>
              <a:t>Summary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The bulk of leaf protein is associated with photosynthesis</a:t>
            </a:r>
          </a:p>
          <a:p>
            <a:r>
              <a:rPr lang="en-AU" dirty="0" smtClean="0"/>
              <a:t>Leaves adjust proportional protein allocation to photosystem proteins in response to light availability</a:t>
            </a:r>
          </a:p>
          <a:p>
            <a:r>
              <a:rPr lang="en-AU" dirty="0" smtClean="0"/>
              <a:t>Environmental factors have only a marginal influence on proportional abundance of Calvin cycle proteins</a:t>
            </a:r>
          </a:p>
          <a:p>
            <a:r>
              <a:rPr lang="en-AU" dirty="0" smtClean="0"/>
              <a:t>Optimisation </a:t>
            </a:r>
            <a:r>
              <a:rPr lang="en-AU" dirty="0"/>
              <a:t>of carboxylation capacity </a:t>
            </a:r>
            <a:r>
              <a:rPr lang="en-AU" dirty="0" smtClean="0"/>
              <a:t>is likely achieved </a:t>
            </a:r>
            <a:r>
              <a:rPr lang="en-AU" dirty="0"/>
              <a:t>by </a:t>
            </a:r>
            <a:r>
              <a:rPr lang="en-AU" dirty="0" smtClean="0"/>
              <a:t>altering leaf anatomy and the </a:t>
            </a:r>
            <a:r>
              <a:rPr lang="en-AU" dirty="0"/>
              <a:t>total </a:t>
            </a:r>
            <a:r>
              <a:rPr lang="en-AU" dirty="0" smtClean="0"/>
              <a:t>amount of protein per leaf area</a:t>
            </a:r>
          </a:p>
        </p:txBody>
      </p:sp>
    </p:spTree>
    <p:extLst>
      <p:ext uri="{BB962C8B-B14F-4D97-AF65-F5344CB8AC3E}">
        <p14:creationId xmlns:p14="http://schemas.microsoft.com/office/powerpoint/2010/main" val="4286063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3600" dirty="0" smtClean="0"/>
              <a:t>Where to next?</a:t>
            </a:r>
            <a:endParaRPr lang="en-AU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Comparative work using data from </a:t>
            </a:r>
            <a:r>
              <a:rPr lang="en-AU" i="1" dirty="0" smtClean="0"/>
              <a:t>Acacia</a:t>
            </a:r>
            <a:r>
              <a:rPr lang="en-AU" dirty="0" smtClean="0"/>
              <a:t> and the </a:t>
            </a:r>
            <a:r>
              <a:rPr lang="en-AU" dirty="0" err="1" smtClean="0"/>
              <a:t>Proteaceae</a:t>
            </a:r>
            <a:endParaRPr lang="en-AU" dirty="0" smtClean="0"/>
          </a:p>
          <a:p>
            <a:r>
              <a:rPr lang="en-AU" dirty="0" smtClean="0"/>
              <a:t>Molecular stoichiometry and abundance relationships between proteins and protein functional groups</a:t>
            </a:r>
          </a:p>
          <a:p>
            <a:r>
              <a:rPr lang="en-AU" dirty="0"/>
              <a:t>Responses of other protein functional groups across environmental </a:t>
            </a:r>
            <a:r>
              <a:rPr lang="en-AU" dirty="0" smtClean="0"/>
              <a:t>gradients</a:t>
            </a:r>
          </a:p>
          <a:p>
            <a:r>
              <a:rPr lang="en-AU" dirty="0"/>
              <a:t>Parameterising systems-level models of photosynthesis and terrestrial biosphere </a:t>
            </a:r>
            <a:r>
              <a:rPr lang="en-AU" dirty="0" smtClean="0"/>
              <a:t>models</a:t>
            </a:r>
            <a:endParaRPr lang="en-AU" dirty="0"/>
          </a:p>
          <a:p>
            <a:r>
              <a:rPr lang="en-AU" dirty="0"/>
              <a:t>Identifying isoforms </a:t>
            </a:r>
            <a:r>
              <a:rPr lang="en-AU" dirty="0" smtClean="0"/>
              <a:t>of interesting photosynthesis enzymes with atypical abundance profiles</a:t>
            </a:r>
          </a:p>
        </p:txBody>
      </p:sp>
    </p:spTree>
    <p:extLst>
      <p:ext uri="{BB962C8B-B14F-4D97-AF65-F5344CB8AC3E}">
        <p14:creationId xmlns:p14="http://schemas.microsoft.com/office/powerpoint/2010/main" val="384738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926206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271" y="354615"/>
            <a:ext cx="11557440" cy="1325563"/>
          </a:xfrm>
        </p:spPr>
        <p:txBody>
          <a:bodyPr>
            <a:normAutofit/>
          </a:bodyPr>
          <a:lstStyle/>
          <a:p>
            <a:r>
              <a:rPr lang="en-AU" sz="3600" dirty="0" smtClean="0"/>
              <a:t>Effect of temperature on Cytochrome b6f (electron transport) </a:t>
            </a:r>
            <a:endParaRPr lang="en-AU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251" y="1825625"/>
            <a:ext cx="7039497" cy="4351338"/>
          </a:xfrm>
        </p:spPr>
      </p:pic>
      <p:sp>
        <p:nvSpPr>
          <p:cNvPr id="5" name="TextBox 4"/>
          <p:cNvSpPr txBox="1"/>
          <p:nvPr/>
        </p:nvSpPr>
        <p:spPr>
          <a:xfrm>
            <a:off x="3364906" y="5189185"/>
            <a:ext cx="3256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 smtClean="0"/>
              <a:t>p &lt; 0.001, R</a:t>
            </a:r>
            <a:r>
              <a:rPr lang="en-AU" b="1" baseline="30000" dirty="0" smtClean="0"/>
              <a:t>2</a:t>
            </a:r>
            <a:r>
              <a:rPr lang="en-AU" b="1" dirty="0" smtClean="0"/>
              <a:t> = 0.35</a:t>
            </a:r>
            <a:endParaRPr lang="en-AU" b="1" dirty="0"/>
          </a:p>
        </p:txBody>
      </p:sp>
    </p:spTree>
    <p:extLst>
      <p:ext uri="{BB962C8B-B14F-4D97-AF65-F5344CB8AC3E}">
        <p14:creationId xmlns:p14="http://schemas.microsoft.com/office/powerpoint/2010/main" val="2067845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378592" y="263951"/>
            <a:ext cx="46756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dirty="0" smtClean="0"/>
              <a:t>What’s in a leaf?</a:t>
            </a:r>
            <a:endParaRPr lang="en-AU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1668102" y="5698740"/>
            <a:ext cx="8650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Leaf protein content ranges between </a:t>
            </a:r>
            <a:r>
              <a:rPr lang="en-AU" dirty="0" smtClean="0"/>
              <a:t>3 - 39 </a:t>
            </a:r>
            <a:r>
              <a:rPr lang="en-AU" dirty="0" smtClean="0"/>
              <a:t>% of leaf dry mass (mean = </a:t>
            </a:r>
            <a:r>
              <a:rPr lang="en-AU" dirty="0" smtClean="0"/>
              <a:t>12 </a:t>
            </a:r>
            <a:r>
              <a:rPr lang="en-AU" dirty="0" smtClean="0"/>
              <a:t>%, </a:t>
            </a:r>
            <a:r>
              <a:rPr lang="en-AU" dirty="0" err="1" smtClean="0"/>
              <a:t>stdev</a:t>
            </a:r>
            <a:r>
              <a:rPr lang="en-AU" dirty="0" smtClean="0"/>
              <a:t> = </a:t>
            </a:r>
            <a:r>
              <a:rPr lang="en-AU" dirty="0" smtClean="0"/>
              <a:t>4 </a:t>
            </a:r>
            <a:r>
              <a:rPr lang="en-AU" dirty="0" smtClean="0"/>
              <a:t>%)</a:t>
            </a:r>
            <a:endParaRPr lang="en-AU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5820" y="910282"/>
            <a:ext cx="7732296" cy="478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972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5785806"/>
              </p:ext>
            </p:extLst>
          </p:nvPr>
        </p:nvGraphicFramePr>
        <p:xfrm>
          <a:off x="3178891" y="2009242"/>
          <a:ext cx="5639290" cy="358226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27858"/>
                <a:gridCol w="1127858"/>
                <a:gridCol w="1127858"/>
                <a:gridCol w="1127858"/>
                <a:gridCol w="1127858"/>
              </a:tblGrid>
              <a:tr h="838741">
                <a:tc>
                  <a:txBody>
                    <a:bodyPr/>
                    <a:lstStyle/>
                    <a:p>
                      <a:pPr algn="l" fontAlgn="b"/>
                      <a:endParaRPr lang="en-A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600" u="none" strike="noStrike" dirty="0" smtClean="0">
                          <a:effectLst/>
                        </a:rPr>
                        <a:t>Canopy</a:t>
                      </a:r>
                      <a:r>
                        <a:rPr lang="en-AU" sz="1600" u="none" strike="noStrike" baseline="0" dirty="0" smtClean="0">
                          <a:effectLst/>
                        </a:rPr>
                        <a:t> openness</a:t>
                      </a:r>
                      <a:endParaRPr lang="en-AU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600" u="none" strike="noStrike" dirty="0" smtClean="0">
                          <a:effectLst/>
                        </a:rPr>
                        <a:t>Irradiance</a:t>
                      </a:r>
                      <a:endParaRPr lang="en-A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6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Mean</a:t>
                      </a:r>
                      <a:r>
                        <a:rPr lang="en-AU" sz="16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annual temp.</a:t>
                      </a:r>
                      <a:endParaRPr lang="en-AU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6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Mean</a:t>
                      </a:r>
                      <a:r>
                        <a:rPr lang="en-AU" sz="16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annual </a:t>
                      </a:r>
                      <a:r>
                        <a:rPr lang="en-AU" sz="1600" b="0" i="0" u="none" strike="noStrike" baseline="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precip</a:t>
                      </a:r>
                      <a:r>
                        <a:rPr lang="en-AU" sz="16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.</a:t>
                      </a:r>
                      <a:endParaRPr lang="en-AU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b"/>
                </a:tc>
              </a:tr>
              <a:tr h="607851">
                <a:tc>
                  <a:txBody>
                    <a:bodyPr/>
                    <a:lstStyle/>
                    <a:p>
                      <a:pPr algn="l" fontAlgn="ctr"/>
                      <a:r>
                        <a:rPr lang="en-AU" sz="1200" u="none" strike="noStrike" dirty="0" smtClean="0">
                          <a:effectLst/>
                        </a:rPr>
                        <a:t>Canopy</a:t>
                      </a:r>
                      <a:r>
                        <a:rPr lang="en-AU" sz="1200" u="none" strike="noStrike" baseline="0" dirty="0" smtClean="0">
                          <a:effectLst/>
                        </a:rPr>
                        <a:t> openness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2000" u="none" strike="noStrike" baseline="0" dirty="0">
                          <a:effectLst/>
                        </a:rPr>
                        <a:t>1</a:t>
                      </a:r>
                      <a:endParaRPr lang="en-AU" sz="20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2000" u="none" strike="noStrike" baseline="0">
                          <a:effectLst/>
                        </a:rPr>
                        <a:t>0.85</a:t>
                      </a:r>
                      <a:endParaRPr lang="en-AU" sz="20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2000" u="none" strike="noStrike" baseline="0" dirty="0">
                          <a:effectLst/>
                        </a:rPr>
                        <a:t>0.2</a:t>
                      </a:r>
                      <a:endParaRPr lang="en-AU" sz="20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2000" u="none" strike="noStrike" baseline="0">
                          <a:effectLst/>
                        </a:rPr>
                        <a:t>0.55</a:t>
                      </a:r>
                      <a:endParaRPr lang="en-AU" sz="20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607851">
                <a:tc>
                  <a:txBody>
                    <a:bodyPr/>
                    <a:lstStyle/>
                    <a:p>
                      <a:pPr algn="l" fontAlgn="ctr"/>
                      <a:r>
                        <a:rPr lang="en-AU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Irradiance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2000" u="none" strike="noStrike" baseline="0" dirty="0">
                          <a:effectLst/>
                        </a:rPr>
                        <a:t>0.85</a:t>
                      </a:r>
                      <a:endParaRPr lang="en-AU" sz="20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2000" u="none" strike="noStrike" baseline="0" dirty="0">
                          <a:effectLst/>
                        </a:rPr>
                        <a:t>1</a:t>
                      </a:r>
                      <a:endParaRPr lang="en-AU" sz="20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2000" u="none" strike="noStrike" baseline="0">
                          <a:effectLst/>
                        </a:rPr>
                        <a:t>0.61</a:t>
                      </a:r>
                      <a:endParaRPr lang="en-AU" sz="20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2000" u="none" strike="noStrike" baseline="0">
                          <a:effectLst/>
                        </a:rPr>
                        <a:t>-0.5</a:t>
                      </a:r>
                      <a:endParaRPr lang="en-AU" sz="20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763909">
                <a:tc>
                  <a:txBody>
                    <a:bodyPr/>
                    <a:lstStyle/>
                    <a:p>
                      <a:pPr algn="l" fontAlgn="ctr"/>
                      <a:r>
                        <a:rPr lang="en-AU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Mean</a:t>
                      </a:r>
                      <a:r>
                        <a:rPr lang="en-AU" sz="12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annual temp.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2000" u="none" strike="noStrike" baseline="0">
                          <a:effectLst/>
                        </a:rPr>
                        <a:t>0.2</a:t>
                      </a:r>
                      <a:endParaRPr lang="en-AU" sz="20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2000" u="none" strike="noStrike" baseline="0" dirty="0">
                          <a:effectLst/>
                        </a:rPr>
                        <a:t>0.61</a:t>
                      </a:r>
                      <a:endParaRPr lang="en-AU" sz="20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2000" u="none" strike="noStrike" baseline="0" dirty="0">
                          <a:effectLst/>
                        </a:rPr>
                        <a:t>1</a:t>
                      </a:r>
                      <a:endParaRPr lang="en-AU" sz="20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2000" u="none" strike="noStrike" baseline="0" dirty="0">
                          <a:effectLst/>
                        </a:rPr>
                        <a:t>0.16</a:t>
                      </a:r>
                      <a:endParaRPr lang="en-AU" sz="20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763909">
                <a:tc>
                  <a:txBody>
                    <a:bodyPr/>
                    <a:lstStyle/>
                    <a:p>
                      <a:pPr algn="l" fontAlgn="ctr"/>
                      <a:r>
                        <a:rPr lang="en-AU" sz="12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Mean</a:t>
                      </a:r>
                      <a:r>
                        <a:rPr lang="en-AU" sz="12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annual </a:t>
                      </a:r>
                      <a:r>
                        <a:rPr lang="en-AU" sz="1200" b="0" i="0" u="none" strike="noStrike" baseline="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precip</a:t>
                      </a:r>
                      <a:r>
                        <a:rPr lang="en-AU" sz="12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.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 panose="020B0609040504020204" pitchFamily="49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2000" u="none" strike="noStrike" baseline="0" dirty="0">
                          <a:effectLst/>
                        </a:rPr>
                        <a:t>-0.55</a:t>
                      </a:r>
                      <a:endParaRPr lang="en-AU" sz="20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2000" u="none" strike="noStrike" baseline="0">
                          <a:effectLst/>
                        </a:rPr>
                        <a:t>-0.5</a:t>
                      </a:r>
                      <a:endParaRPr lang="en-AU" sz="2000" b="0" i="0" u="none" strike="noStrike" baseline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2000" u="none" strike="noStrike" baseline="0" dirty="0">
                          <a:effectLst/>
                        </a:rPr>
                        <a:t>0.16</a:t>
                      </a:r>
                      <a:endParaRPr lang="en-AU" sz="20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AU" sz="2000" u="none" strike="noStrike" baseline="0" dirty="0">
                          <a:effectLst/>
                        </a:rPr>
                        <a:t>1</a:t>
                      </a:r>
                      <a:endParaRPr lang="en-AU" sz="2000" b="0" i="0" u="none" strike="noStrike" baseline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471448" y="441434"/>
            <a:ext cx="92596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dirty="0" smtClean="0"/>
              <a:t>Correlation matrix of environmental variables</a:t>
            </a:r>
            <a:endParaRPr lang="en-AU" sz="3600" dirty="0"/>
          </a:p>
        </p:txBody>
      </p:sp>
    </p:spTree>
    <p:extLst>
      <p:ext uri="{BB962C8B-B14F-4D97-AF65-F5344CB8AC3E}">
        <p14:creationId xmlns:p14="http://schemas.microsoft.com/office/powerpoint/2010/main" val="273782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178" y="0"/>
            <a:ext cx="80196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951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864" y="1533963"/>
            <a:ext cx="3273414" cy="4701166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524000" y="372126"/>
            <a:ext cx="9231086" cy="779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 smtClean="0"/>
              <a:t>Optimising the photosynthetic apparatus</a:t>
            </a:r>
            <a:endParaRPr lang="en-AU" dirty="0"/>
          </a:p>
        </p:txBody>
      </p:sp>
      <p:sp>
        <p:nvSpPr>
          <p:cNvPr id="8" name="TextBox 7"/>
          <p:cNvSpPr txBox="1"/>
          <p:nvPr/>
        </p:nvSpPr>
        <p:spPr>
          <a:xfrm>
            <a:off x="4477407" y="6058783"/>
            <a:ext cx="72416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 smtClean="0"/>
              <a:t>Co-ordination hypothesis</a:t>
            </a:r>
            <a:r>
              <a:rPr lang="en-AU" dirty="0" smtClean="0"/>
              <a:t>: leaves should optimise protein allocation so that photosynthesis is co-limited by light capture and carboxylation capacity</a:t>
            </a:r>
            <a:endParaRPr lang="en-AU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7407" y="1144313"/>
            <a:ext cx="6936828" cy="491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49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189" y="1810729"/>
            <a:ext cx="5349738" cy="330684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483" y="1810729"/>
            <a:ext cx="5349738" cy="3306844"/>
          </a:xfrm>
          <a:prstGeom prst="rect">
            <a:avLst/>
          </a:prstGeom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990600" y="307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3600" dirty="0" smtClean="0"/>
              <a:t>Total protein content is greater at lower temperatures</a:t>
            </a:r>
            <a:endParaRPr lang="en-AU" sz="3600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/>
        </p:nvGraphicFramePr>
        <p:xfrm>
          <a:off x="910468" y="5608727"/>
          <a:ext cx="10415751" cy="1100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9487"/>
                <a:gridCol w="1443521"/>
                <a:gridCol w="1455965"/>
                <a:gridCol w="1368856"/>
                <a:gridCol w="1443521"/>
                <a:gridCol w="1804401"/>
              </a:tblGrid>
              <a:tr h="36227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Min.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Max.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Mean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Std.</a:t>
                      </a:r>
                      <a:r>
                        <a:rPr lang="en-AU" baseline="0" dirty="0" smtClean="0"/>
                        <a:t> dev.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Magnitude</a:t>
                      </a:r>
                      <a:endParaRPr lang="en-AU" dirty="0"/>
                    </a:p>
                  </a:txBody>
                  <a:tcPr/>
                </a:tc>
              </a:tr>
              <a:tr h="367302">
                <a:tc>
                  <a:txBody>
                    <a:bodyPr/>
                    <a:lstStyle/>
                    <a:p>
                      <a:r>
                        <a:rPr lang="en-AU" dirty="0" smtClean="0"/>
                        <a:t>Total protein (mg/mm</a:t>
                      </a:r>
                      <a:r>
                        <a:rPr lang="en-AU" baseline="30000" dirty="0" smtClean="0"/>
                        <a:t>2</a:t>
                      </a:r>
                      <a:r>
                        <a:rPr lang="en-AU" dirty="0" smtClean="0"/>
                        <a:t>)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17873 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47639 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29007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6550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2.7-fold</a:t>
                      </a:r>
                      <a:endParaRPr lang="en-AU" dirty="0"/>
                    </a:p>
                  </a:txBody>
                  <a:tcPr/>
                </a:tc>
              </a:tr>
              <a:tr h="367302">
                <a:tc>
                  <a:txBody>
                    <a:bodyPr/>
                    <a:lstStyle/>
                    <a:p>
                      <a:r>
                        <a:rPr lang="en-AU" dirty="0" err="1" smtClean="0"/>
                        <a:t>Photoresp</a:t>
                      </a:r>
                      <a:r>
                        <a:rPr lang="en-AU" dirty="0" smtClean="0"/>
                        <a:t>. (proportion)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0.027 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0.054 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0.035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0.006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2-fold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6840510" y="4287270"/>
            <a:ext cx="2027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p = 0.18</a:t>
            </a:r>
            <a:endParaRPr lang="en-AU" dirty="0"/>
          </a:p>
        </p:txBody>
      </p:sp>
      <p:sp>
        <p:nvSpPr>
          <p:cNvPr id="26" name="TextBox 25"/>
          <p:cNvSpPr txBox="1"/>
          <p:nvPr/>
        </p:nvSpPr>
        <p:spPr>
          <a:xfrm>
            <a:off x="1224757" y="4287270"/>
            <a:ext cx="3368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p &lt; 0.001, R</a:t>
            </a:r>
            <a:r>
              <a:rPr lang="en-AU" baseline="30000" dirty="0" smtClean="0"/>
              <a:t>2</a:t>
            </a:r>
            <a:r>
              <a:rPr lang="en-AU" dirty="0" smtClean="0"/>
              <a:t> = 0.49, 85 % decline</a:t>
            </a:r>
          </a:p>
        </p:txBody>
      </p:sp>
    </p:spTree>
    <p:extLst>
      <p:ext uri="{BB962C8B-B14F-4D97-AF65-F5344CB8AC3E}">
        <p14:creationId xmlns:p14="http://schemas.microsoft.com/office/powerpoint/2010/main" val="2080232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189" y="1810729"/>
            <a:ext cx="5349738" cy="3306844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483" y="1810729"/>
            <a:ext cx="5349738" cy="3306844"/>
          </a:xfrm>
          <a:prstGeom prst="rect">
            <a:avLst/>
          </a:prstGeom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990600" y="307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3600" dirty="0" smtClean="0"/>
              <a:t>Total protein content is greater at lower temperatures</a:t>
            </a:r>
            <a:endParaRPr lang="en-AU" sz="3600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/>
        </p:nvGraphicFramePr>
        <p:xfrm>
          <a:off x="910468" y="5608727"/>
          <a:ext cx="10415751" cy="1100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9487"/>
                <a:gridCol w="1443521"/>
                <a:gridCol w="1455965"/>
                <a:gridCol w="1368856"/>
                <a:gridCol w="1443521"/>
                <a:gridCol w="1804401"/>
              </a:tblGrid>
              <a:tr h="36227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Min.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Max.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Mean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Std.</a:t>
                      </a:r>
                      <a:r>
                        <a:rPr lang="en-AU" baseline="0" dirty="0" smtClean="0"/>
                        <a:t> dev.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Magnitude</a:t>
                      </a:r>
                      <a:endParaRPr lang="en-AU" dirty="0"/>
                    </a:p>
                  </a:txBody>
                  <a:tcPr/>
                </a:tc>
              </a:tr>
              <a:tr h="367302">
                <a:tc>
                  <a:txBody>
                    <a:bodyPr/>
                    <a:lstStyle/>
                    <a:p>
                      <a:r>
                        <a:rPr lang="en-AU" dirty="0" smtClean="0"/>
                        <a:t>Total protein (mg/mm</a:t>
                      </a:r>
                      <a:r>
                        <a:rPr lang="en-AU" baseline="30000" dirty="0" smtClean="0"/>
                        <a:t>2</a:t>
                      </a:r>
                      <a:r>
                        <a:rPr lang="en-AU" dirty="0" smtClean="0"/>
                        <a:t>)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17873 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47639 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29007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6550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2.7-fold</a:t>
                      </a:r>
                      <a:endParaRPr lang="en-AU" dirty="0"/>
                    </a:p>
                  </a:txBody>
                  <a:tcPr/>
                </a:tc>
              </a:tr>
              <a:tr h="367302">
                <a:tc>
                  <a:txBody>
                    <a:bodyPr/>
                    <a:lstStyle/>
                    <a:p>
                      <a:r>
                        <a:rPr lang="en-AU" dirty="0" err="1" smtClean="0"/>
                        <a:t>Photoresp</a:t>
                      </a:r>
                      <a:r>
                        <a:rPr lang="en-AU" dirty="0" smtClean="0"/>
                        <a:t>. (proportion)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0.027 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0.054 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0.035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0.006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2-fold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464676" y="1654075"/>
            <a:ext cx="5592145" cy="3620155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9" name="Rectangle 18"/>
          <p:cNvSpPr/>
          <p:nvPr/>
        </p:nvSpPr>
        <p:spPr>
          <a:xfrm>
            <a:off x="6095422" y="1654074"/>
            <a:ext cx="5592145" cy="362015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335" y="1654074"/>
            <a:ext cx="899950" cy="89995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1058634" y="1830110"/>
            <a:ext cx="497462" cy="497462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1224757" y="4287270"/>
            <a:ext cx="3368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p &lt; 0.001, R</a:t>
            </a:r>
            <a:r>
              <a:rPr lang="en-AU" baseline="30000" dirty="0" smtClean="0"/>
              <a:t>2</a:t>
            </a:r>
            <a:r>
              <a:rPr lang="en-AU" dirty="0" smtClean="0"/>
              <a:t> = 0.49, 85 % decline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840510" y="4287270"/>
            <a:ext cx="2027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p = 0.18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5343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928" y="52550"/>
            <a:ext cx="96801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207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1367673" y="308730"/>
            <a:ext cx="935060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3600" dirty="0" smtClean="0"/>
              <a:t>Allocation to photosystems is greater in low light</a:t>
            </a:r>
            <a:endParaRPr lang="en-AU" sz="36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5804789"/>
              </p:ext>
            </p:extLst>
          </p:nvPr>
        </p:nvGraphicFramePr>
        <p:xfrm>
          <a:off x="953814" y="5931913"/>
          <a:ext cx="10415751" cy="7330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9487"/>
                <a:gridCol w="1443521"/>
                <a:gridCol w="1455965"/>
                <a:gridCol w="1368856"/>
                <a:gridCol w="1443521"/>
                <a:gridCol w="1804401"/>
              </a:tblGrid>
              <a:tr h="36227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Min.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Max.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Mean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Std.</a:t>
                      </a:r>
                      <a:r>
                        <a:rPr lang="en-AU" baseline="0" dirty="0" smtClean="0"/>
                        <a:t> dev.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Magnitude</a:t>
                      </a:r>
                      <a:endParaRPr lang="en-AU" dirty="0"/>
                    </a:p>
                  </a:txBody>
                  <a:tcPr/>
                </a:tc>
              </a:tr>
              <a:tr h="367302">
                <a:tc>
                  <a:txBody>
                    <a:bodyPr/>
                    <a:lstStyle/>
                    <a:p>
                      <a:r>
                        <a:rPr lang="en-AU" dirty="0" smtClean="0"/>
                        <a:t>Photosystems (proportion)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0.09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0.23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0.16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0.03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2.5-fold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909" y="1950766"/>
            <a:ext cx="5347988" cy="330576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393" y="1950766"/>
            <a:ext cx="5347988" cy="330576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111577" y="4435247"/>
            <a:ext cx="3618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p &lt; 0.001, R</a:t>
            </a:r>
            <a:r>
              <a:rPr lang="en-AU" baseline="30000" dirty="0" smtClean="0"/>
              <a:t>2</a:t>
            </a:r>
            <a:r>
              <a:rPr lang="en-AU" dirty="0" smtClean="0"/>
              <a:t> = 0.43, 54 % decline</a:t>
            </a:r>
            <a:endParaRPr lang="en-AU" dirty="0"/>
          </a:p>
        </p:txBody>
      </p:sp>
      <p:sp>
        <p:nvSpPr>
          <p:cNvPr id="20" name="TextBox 19"/>
          <p:cNvSpPr txBox="1"/>
          <p:nvPr/>
        </p:nvSpPr>
        <p:spPr>
          <a:xfrm>
            <a:off x="6846508" y="4435247"/>
            <a:ext cx="3401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p &lt; 0.001, R</a:t>
            </a:r>
            <a:r>
              <a:rPr lang="en-AU" baseline="30000" dirty="0" smtClean="0"/>
              <a:t>2</a:t>
            </a:r>
            <a:r>
              <a:rPr lang="en-AU" dirty="0" smtClean="0"/>
              <a:t> = 0.37, 42 % decline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17574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909" y="1950766"/>
            <a:ext cx="5347988" cy="33057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393" y="1950766"/>
            <a:ext cx="5347988" cy="330576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464676" y="1780195"/>
            <a:ext cx="5592145" cy="3620155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335" y="1780194"/>
            <a:ext cx="899950" cy="89995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6158315" y="1780195"/>
            <a:ext cx="5592145" cy="3620155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6974" y="1780194"/>
            <a:ext cx="899950" cy="899950"/>
          </a:xfrm>
          <a:prstGeom prst="rect">
            <a:avLst/>
          </a:prstGeom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1367673" y="308730"/>
            <a:ext cx="935060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3600" dirty="0" smtClean="0"/>
              <a:t>Allocation to photosystems is greater in low light</a:t>
            </a:r>
            <a:endParaRPr lang="en-AU" sz="3600" dirty="0"/>
          </a:p>
        </p:txBody>
      </p:sp>
      <p:sp>
        <p:nvSpPr>
          <p:cNvPr id="19" name="TextBox 18"/>
          <p:cNvSpPr txBox="1"/>
          <p:nvPr/>
        </p:nvSpPr>
        <p:spPr>
          <a:xfrm>
            <a:off x="1111577" y="4435247"/>
            <a:ext cx="3618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 smtClean="0"/>
              <a:t>p &lt; 0.001, R</a:t>
            </a:r>
            <a:r>
              <a:rPr lang="en-AU" b="1" baseline="30000" dirty="0" smtClean="0"/>
              <a:t>2</a:t>
            </a:r>
            <a:r>
              <a:rPr lang="en-AU" b="1" dirty="0" smtClean="0"/>
              <a:t> = 0.43, 54 % decline</a:t>
            </a:r>
            <a:endParaRPr lang="en-AU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6846508" y="4435247"/>
            <a:ext cx="3401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 smtClean="0"/>
              <a:t>p &lt; 0.001, R</a:t>
            </a:r>
            <a:r>
              <a:rPr lang="en-AU" b="1" baseline="30000" dirty="0" smtClean="0"/>
              <a:t>2</a:t>
            </a:r>
            <a:r>
              <a:rPr lang="en-AU" b="1" dirty="0" smtClean="0"/>
              <a:t> = 0.37, 42 % decline</a:t>
            </a:r>
            <a:endParaRPr lang="en-AU" b="1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1549342"/>
              </p:ext>
            </p:extLst>
          </p:nvPr>
        </p:nvGraphicFramePr>
        <p:xfrm>
          <a:off x="953814" y="5931913"/>
          <a:ext cx="10415751" cy="7330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9487"/>
                <a:gridCol w="1443521"/>
                <a:gridCol w="1455965"/>
                <a:gridCol w="1368856"/>
                <a:gridCol w="1443521"/>
                <a:gridCol w="1804401"/>
              </a:tblGrid>
              <a:tr h="36227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Min.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Max.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Mean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Std.</a:t>
                      </a:r>
                      <a:r>
                        <a:rPr lang="en-AU" baseline="0" dirty="0" smtClean="0"/>
                        <a:t> dev.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Magnitude</a:t>
                      </a:r>
                      <a:endParaRPr lang="en-AU" dirty="0"/>
                    </a:p>
                  </a:txBody>
                  <a:tcPr/>
                </a:tc>
              </a:tr>
              <a:tr h="367302">
                <a:tc>
                  <a:txBody>
                    <a:bodyPr/>
                    <a:lstStyle/>
                    <a:p>
                      <a:r>
                        <a:rPr lang="en-AU" dirty="0" smtClean="0"/>
                        <a:t>Photosystems (proportion)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0.09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0.23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0.16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0.03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2.5-fold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715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928" y="52550"/>
            <a:ext cx="96801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719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13762</TotalTime>
  <Words>979</Words>
  <Application>Microsoft Office PowerPoint</Application>
  <PresentationFormat>Widescreen</PresentationFormat>
  <Paragraphs>203</Paragraphs>
  <Slides>21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Lucida Console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Trends in proportional abundance of Calvin cycle proteins</vt:lpstr>
      <vt:lpstr>Environmental trends in abundance of Calvin cycle proteins</vt:lpstr>
      <vt:lpstr>PowerPoint Presentation</vt:lpstr>
      <vt:lpstr>PowerPoint Presentation</vt:lpstr>
      <vt:lpstr>Environmental trends in leaf mass per area</vt:lpstr>
      <vt:lpstr>PowerPoint Presentation</vt:lpstr>
      <vt:lpstr>Summary</vt:lpstr>
      <vt:lpstr>Where to next?</vt:lpstr>
      <vt:lpstr>PowerPoint Presentation</vt:lpstr>
      <vt:lpstr>Effect of temperature on Cytochrome b6f (electron transport) </vt:lpstr>
      <vt:lpstr>PowerPoint Presentation</vt:lpstr>
      <vt:lpstr>PowerPoint Presentation</vt:lpstr>
    </vt:vector>
  </TitlesOfParts>
  <Company>Macquarie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Faculty of Science</dc:creator>
  <cp:lastModifiedBy>Faculty of Science</cp:lastModifiedBy>
  <cp:revision>123</cp:revision>
  <dcterms:created xsi:type="dcterms:W3CDTF">2017-03-29T23:46:05Z</dcterms:created>
  <dcterms:modified xsi:type="dcterms:W3CDTF">2017-04-24T05:10:44Z</dcterms:modified>
</cp:coreProperties>
</file>

<file path=docProps/thumbnail.jpeg>
</file>